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ヒラギノ角ゴ ProN W3"/>
      </a:defRPr>
    </a:lvl1pPr>
    <a:lvl2pPr indent="228600" algn="ctr" defTabSz="584200">
      <a:defRPr sz="3600">
        <a:latin typeface="+mj-lt"/>
        <a:ea typeface="+mj-ea"/>
        <a:cs typeface="+mj-cs"/>
        <a:sym typeface="ヒラギノ角ゴ ProN W3"/>
      </a:defRPr>
    </a:lvl2pPr>
    <a:lvl3pPr indent="457200" algn="ctr" defTabSz="584200">
      <a:defRPr sz="3600">
        <a:latin typeface="+mj-lt"/>
        <a:ea typeface="+mj-ea"/>
        <a:cs typeface="+mj-cs"/>
        <a:sym typeface="ヒラギノ角ゴ ProN W3"/>
      </a:defRPr>
    </a:lvl3pPr>
    <a:lvl4pPr indent="685800" algn="ctr" defTabSz="584200">
      <a:defRPr sz="3600">
        <a:latin typeface="+mj-lt"/>
        <a:ea typeface="+mj-ea"/>
        <a:cs typeface="+mj-cs"/>
        <a:sym typeface="ヒラギノ角ゴ ProN W3"/>
      </a:defRPr>
    </a:lvl4pPr>
    <a:lvl5pPr indent="914400" algn="ctr" defTabSz="584200">
      <a:defRPr sz="3600">
        <a:latin typeface="+mj-lt"/>
        <a:ea typeface="+mj-ea"/>
        <a:cs typeface="+mj-cs"/>
        <a:sym typeface="ヒラギノ角ゴ ProN W3"/>
      </a:defRPr>
    </a:lvl5pPr>
    <a:lvl6pPr indent="1143000" algn="ctr" defTabSz="584200">
      <a:defRPr sz="3600">
        <a:latin typeface="+mj-lt"/>
        <a:ea typeface="+mj-ea"/>
        <a:cs typeface="+mj-cs"/>
        <a:sym typeface="ヒラギノ角ゴ ProN W3"/>
      </a:defRPr>
    </a:lvl6pPr>
    <a:lvl7pPr indent="1371600" algn="ctr" defTabSz="584200">
      <a:defRPr sz="3600">
        <a:latin typeface="+mj-lt"/>
        <a:ea typeface="+mj-ea"/>
        <a:cs typeface="+mj-cs"/>
        <a:sym typeface="ヒラギノ角ゴ ProN W3"/>
      </a:defRPr>
    </a:lvl7pPr>
    <a:lvl8pPr indent="1600200" algn="ctr" defTabSz="584200">
      <a:defRPr sz="3600">
        <a:latin typeface="+mj-lt"/>
        <a:ea typeface="+mj-ea"/>
        <a:cs typeface="+mj-cs"/>
        <a:sym typeface="ヒラギノ角ゴ ProN W3"/>
      </a:defRPr>
    </a:lvl8pPr>
    <a:lvl9pPr indent="1828800" algn="ctr" defTabSz="584200">
      <a:defRPr sz="3600">
        <a:latin typeface="+mj-lt"/>
        <a:ea typeface="+mj-ea"/>
        <a:cs typeface="+mj-cs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59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954308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j-lt"/>
          <a:ea typeface="+mj-ea"/>
          <a:cs typeface="+mj-cs"/>
          <a:sym typeface="ヒラギノ角ゴ ProN W3"/>
        </a:defRPr>
      </a:lvl1pPr>
      <a:lvl2pPr indent="228600" algn="ctr" defTabSz="584200">
        <a:defRPr sz="8000">
          <a:latin typeface="+mj-lt"/>
          <a:ea typeface="+mj-ea"/>
          <a:cs typeface="+mj-cs"/>
          <a:sym typeface="ヒラギノ角ゴ ProN W3"/>
        </a:defRPr>
      </a:lvl2pPr>
      <a:lvl3pPr indent="457200" algn="ctr" defTabSz="584200">
        <a:defRPr sz="8000">
          <a:latin typeface="+mj-lt"/>
          <a:ea typeface="+mj-ea"/>
          <a:cs typeface="+mj-cs"/>
          <a:sym typeface="ヒラギノ角ゴ ProN W3"/>
        </a:defRPr>
      </a:lvl3pPr>
      <a:lvl4pPr indent="685800" algn="ctr" defTabSz="584200">
        <a:defRPr sz="8000">
          <a:latin typeface="+mj-lt"/>
          <a:ea typeface="+mj-ea"/>
          <a:cs typeface="+mj-cs"/>
          <a:sym typeface="ヒラギノ角ゴ ProN W3"/>
        </a:defRPr>
      </a:lvl4pPr>
      <a:lvl5pPr indent="914400" algn="ctr" defTabSz="584200">
        <a:defRPr sz="8000">
          <a:latin typeface="+mj-lt"/>
          <a:ea typeface="+mj-ea"/>
          <a:cs typeface="+mj-cs"/>
          <a:sym typeface="ヒラギノ角ゴ ProN W3"/>
        </a:defRPr>
      </a:lvl5pPr>
      <a:lvl6pPr indent="1143000" algn="ctr" defTabSz="584200">
        <a:defRPr sz="8000">
          <a:latin typeface="+mj-lt"/>
          <a:ea typeface="+mj-ea"/>
          <a:cs typeface="+mj-cs"/>
          <a:sym typeface="ヒラギノ角ゴ ProN W3"/>
        </a:defRPr>
      </a:lvl6pPr>
      <a:lvl7pPr indent="1371600" algn="ctr" defTabSz="584200">
        <a:defRPr sz="8000">
          <a:latin typeface="+mj-lt"/>
          <a:ea typeface="+mj-ea"/>
          <a:cs typeface="+mj-cs"/>
          <a:sym typeface="ヒラギノ角ゴ ProN W3"/>
        </a:defRPr>
      </a:lvl7pPr>
      <a:lvl8pPr indent="1600200" algn="ctr" defTabSz="584200">
        <a:defRPr sz="8000">
          <a:latin typeface="+mj-lt"/>
          <a:ea typeface="+mj-ea"/>
          <a:cs typeface="+mj-cs"/>
          <a:sym typeface="ヒラギノ角ゴ ProN W3"/>
        </a:defRPr>
      </a:lvl8pPr>
      <a:lvl9pPr indent="1828800" algn="ctr" defTabSz="584200">
        <a:defRPr sz="8000">
          <a:latin typeface="+mj-lt"/>
          <a:ea typeface="+mj-ea"/>
          <a:cs typeface="+mj-cs"/>
          <a:sym typeface="ヒラギノ角ゴ ProN W3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hyperlink" Target="http://en.wikipedia.org/wiki/Breadboar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egpeg.jp/" TargetMode="External"/><Relationship Id="rId4" Type="http://schemas.openxmlformats.org/officeDocument/2006/relationships/hyperlink" Target="http://cymplecy.wordpress.com/2013/04/22/scratch-gpio-version-2-introduction-for-beginners/" TargetMode="External"/><Relationship Id="rId5" Type="http://schemas.openxmlformats.org/officeDocument/2006/relationships/hyperlink" Target="http://en.wikipedia.org/wiki/Raspberry_Pi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mazon.co.jp/Raspberry-Pi%E3%81%A7%E3%81%AF%E3%81%98%E3%82%81%E3%82%8B-%E3%81%A9%E3%81%8D%E3%81%A9%E3%81%8D%E3%83%97%E3%83%AD%E3%82%B0%E3%83%A9%E3%83%9F%E3%83%B3%E3%82%B0-%E3%81%AF%E3%81%98%E3%82%81%E3%82%8B%E3%83%97%E3%83%AD%E3%82%B0%E3%83%A9%E3%83%9F%E3%83%B3%E3%82%B0-%E3%82%B7%E3%83%AA%E3%83%BC%E3%82%BA/dp/48222973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/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35" name="Shape 35"/>
          <p:cNvSpPr/>
          <p:nvPr/>
        </p:nvSpPr>
        <p:spPr>
          <a:xfrm>
            <a:off x="7749859" y="7121192"/>
            <a:ext cx="5095054" cy="2392206"/>
          </a:xfrm>
          <a:prstGeom prst="roundRect">
            <a:avLst>
              <a:gd name="adj" fmla="val 9586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@YasuLab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Escape from Cat</a:t>
            </a:r>
          </a:p>
        </p:txBody>
      </p:sp>
      <p:pic>
        <p:nvPicPr>
          <p:cNvPr id="87" name="escape_from_ca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6940" y="1393988"/>
            <a:ext cx="9970920" cy="8105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90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02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200" b="1"/>
              <a:t>Summary</a:t>
            </a:r>
          </a:p>
        </p:txBody>
      </p:sp>
      <p:sp>
        <p:nvSpPr>
          <p:cNvPr id="92" name="Shape 92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sz="42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96" name="Shape 96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sz="3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98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hoto_led_ligh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3055" y="-779661"/>
            <a:ext cx="6443633" cy="1131275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1" name="Shape 101"/>
          <p:cNvSpPr/>
          <p:nvPr/>
        </p:nvSpPr>
        <p:spPr>
          <a:xfrm>
            <a:off x="5208602" y="6356401"/>
            <a:ext cx="2633177" cy="1965551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329907" y="423384"/>
            <a:ext cx="5918329" cy="2527185"/>
          </a:xfrm>
          <a:prstGeom prst="rect">
            <a:avLst/>
          </a:prstGeom>
        </p:spPr>
        <p:txBody>
          <a:bodyPr/>
          <a:lstStyle/>
          <a:p>
            <a:pPr lvl="0" defTabSz="242315">
              <a:spcBef>
                <a:spcPts val="600"/>
              </a:spcBef>
              <a:defRPr sz="1800"/>
            </a:pPr>
            <a:r>
              <a:rPr sz="5299">
                <a:latin typeface="Times Roman"/>
                <a:ea typeface="Times Roman"/>
                <a:cs typeface="Times Roman"/>
                <a:sym typeface="Times Roman"/>
              </a:rPr>
              <a:t>LED:</a:t>
            </a:r>
            <a:br>
              <a:rPr sz="529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299">
                <a:latin typeface="Times Roman"/>
                <a:ea typeface="Times Roman"/>
                <a:cs typeface="Times Roman"/>
                <a:sym typeface="Times Roman"/>
              </a:rPr>
              <a:t>Light Emitting Diode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296032" y="2827350"/>
            <a:ext cx="5386197" cy="3069333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200">
                <a:latin typeface="Times Roman"/>
                <a:ea typeface="Times Roman"/>
                <a:cs typeface="Times Roman"/>
                <a:sym typeface="Times Roman"/>
              </a:rPr>
              <a:t>The length is different.</a:t>
            </a:r>
            <a:endParaRPr sz="17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17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• Shorter is negative.</a:t>
            </a:r>
            <a:endParaRPr sz="31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• Longer is positive.</a:t>
            </a:r>
          </a:p>
        </p:txBody>
      </p:sp>
      <p:sp>
        <p:nvSpPr>
          <p:cNvPr id="104" name="Shape 104"/>
          <p:cNvSpPr/>
          <p:nvPr/>
        </p:nvSpPr>
        <p:spPr>
          <a:xfrm>
            <a:off x="3714113" y="5429179"/>
            <a:ext cx="2653490" cy="113145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40000"/>
              </a:lnSpc>
              <a:defRPr sz="1800"/>
            </a:pPr>
            <a:r>
              <a:rPr sz="3700"/>
              <a:t>Cathode</a:t>
            </a:r>
          </a:p>
          <a:p>
            <a:pPr lvl="0">
              <a:lnSpc>
                <a:spcPct val="40000"/>
              </a:lnSpc>
              <a:defRPr sz="1800"/>
            </a:pPr>
            <a:r>
              <a:rPr sz="3700"/>
              <a:t>(negative)</a:t>
            </a:r>
          </a:p>
        </p:txBody>
      </p:sp>
      <p:sp>
        <p:nvSpPr>
          <p:cNvPr id="105" name="Shape 105"/>
          <p:cNvSpPr/>
          <p:nvPr/>
        </p:nvSpPr>
        <p:spPr>
          <a:xfrm flipH="1">
            <a:off x="8918955" y="6052457"/>
            <a:ext cx="1705460" cy="3029946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9560659" y="5592261"/>
            <a:ext cx="2151370" cy="113145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40000"/>
              </a:lnSpc>
              <a:defRPr sz="1800"/>
            </a:pPr>
            <a:r>
              <a:rPr sz="3500"/>
              <a:t>Anode</a:t>
            </a:r>
          </a:p>
          <a:p>
            <a:pPr lvl="0">
              <a:lnSpc>
                <a:spcPct val="40000"/>
              </a:lnSpc>
              <a:defRPr sz="1800"/>
            </a:pPr>
            <a:r>
              <a:rPr sz="3500"/>
              <a:t>(positive)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G_490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9786" y="0"/>
            <a:ext cx="6871455" cy="97536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495300" y="165100"/>
            <a:ext cx="5038924" cy="21590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6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6600" b="1"/>
              <a:t>Breadboard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186804" y="2015014"/>
            <a:ext cx="5655916" cy="7594552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400">
                <a:latin typeface="Times Roman"/>
                <a:ea typeface="Times Roman"/>
                <a:cs typeface="Times Roman"/>
                <a:sym typeface="Times Roman"/>
              </a:rPr>
              <a:t>is usually a construction base for prototyping of electronics. </a:t>
            </a:r>
            <a:br>
              <a:rPr sz="44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40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44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400">
                <a:latin typeface="Times Roman"/>
                <a:ea typeface="Times Roman"/>
                <a:cs typeface="Times Roman"/>
                <a:sym typeface="Times Roman"/>
              </a:rPr>
              <a:t>The term "breadboard" is commonly used to refer to a solderless breadboard. </a:t>
            </a:r>
            <a: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>cf. </a:t>
            </a:r>
            <a:r>
              <a:rPr sz="38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rPr>
              <a:t>http://en.wikipedia.org/wiki/Breadboard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40034" y="368921"/>
            <a:ext cx="5822617" cy="1980241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873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8736"/>
              <a:t>Jumper Wire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xfrm>
            <a:off x="234507" y="2603500"/>
            <a:ext cx="5633671" cy="6451030"/>
          </a:xfrm>
          <a:prstGeom prst="rect">
            <a:avLst/>
          </a:prstGeom>
        </p:spPr>
        <p:txBody>
          <a:bodyPr/>
          <a:lstStyle/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There are two types for connecting between:</a:t>
            </a: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1. Raspberry Pi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2. Breadboard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* You don’t have to care </a:t>
            </a:r>
            <a:br>
              <a:rPr sz="3478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   about it’s color.</a:t>
            </a:r>
          </a:p>
        </p:txBody>
      </p:sp>
      <p:pic>
        <p:nvPicPr>
          <p:cNvPr id="114" name="IMG_490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41028" y="-67523"/>
            <a:ext cx="7036993" cy="988864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102245" y="154886"/>
            <a:ext cx="57463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2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12300"/>
              <a:t>Resistor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74568" y="2320082"/>
            <a:ext cx="5931038" cy="7190135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is an electronic element to control current to </a:t>
            </a:r>
            <a:r>
              <a:rPr sz="4300">
                <a:latin typeface="Trebuchet MS"/>
                <a:ea typeface="Trebuchet MS"/>
                <a:cs typeface="Trebuchet MS"/>
                <a:sym typeface="Trebuchet MS"/>
              </a:rPr>
              <a:t>LED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Bend a resistor ‘C’ shape to wire it into your breadboard.</a:t>
            </a:r>
          </a:p>
        </p:txBody>
      </p:sp>
      <p:pic>
        <p:nvPicPr>
          <p:cNvPr id="118" name="IMG_491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4773" y="-17661"/>
            <a:ext cx="6553061" cy="978876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G_4905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113135" y="204018"/>
            <a:ext cx="1181008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252511" y="6906541"/>
            <a:ext cx="12499778" cy="2529435"/>
          </a:xfrm>
          <a:prstGeom prst="roundRect">
            <a:avLst>
              <a:gd name="adj" fmla="val 1280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252511" y="-292100"/>
            <a:ext cx="12499778" cy="2159000"/>
          </a:xfrm>
          <a:prstGeom prst="rect">
            <a:avLst/>
          </a:prstGeom>
        </p:spPr>
        <p:txBody>
          <a:bodyPr/>
          <a:lstStyle/>
          <a:p>
            <a:pPr lvl="0" defTabSz="388620">
              <a:spcBef>
                <a:spcPts val="1000"/>
              </a:spcBef>
              <a:defRPr sz="1800"/>
            </a:pPr>
            <a:r>
              <a:rPr sz="7395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Hands-on: Control LED w/ RP 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254743" y="6825482"/>
            <a:ext cx="12495313" cy="2691553"/>
          </a:xfrm>
          <a:prstGeom prst="rect">
            <a:avLst/>
          </a:prstGeom>
        </p:spPr>
        <p:txBody>
          <a:bodyPr/>
          <a:lstStyle/>
          <a:p>
            <a:pPr marL="0" lvl="0" indent="0" defTabSz="443484">
              <a:spcBef>
                <a:spcPts val="1100"/>
              </a:spcBef>
              <a:buSzTx/>
              <a:buNone/>
              <a:defRPr sz="1800"/>
            </a:pP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3). control LED light from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スクリーンショット 2014-04-10 2.54.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780" y="3701791"/>
            <a:ext cx="5042095" cy="605429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393192">
              <a:spcBef>
                <a:spcPts val="1000"/>
              </a:spcBef>
              <a:defRPr sz="1800"/>
            </a:pP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sz="567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sz="567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</a:p>
        </p:txBody>
      </p:sp>
      <p:pic>
        <p:nvPicPr>
          <p:cNvPr id="130" name="IMG_491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699" y="3813062"/>
            <a:ext cx="4432554" cy="591007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1" name="Shape 131"/>
          <p:cNvSpPr/>
          <p:nvPr/>
        </p:nvSpPr>
        <p:spPr>
          <a:xfrm>
            <a:off x="1752074" y="7808871"/>
            <a:ext cx="1592887" cy="64088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Cathode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(shorter)</a:t>
            </a:r>
          </a:p>
        </p:txBody>
      </p:sp>
      <p:sp>
        <p:nvSpPr>
          <p:cNvPr id="132" name="Shape 132"/>
          <p:cNvSpPr/>
          <p:nvPr/>
        </p:nvSpPr>
        <p:spPr>
          <a:xfrm>
            <a:off x="4781801" y="8979280"/>
            <a:ext cx="1326210" cy="64088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Anode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(longer)</a:t>
            </a:r>
          </a:p>
        </p:txBody>
      </p:sp>
      <p:sp>
        <p:nvSpPr>
          <p:cNvPr id="133" name="Shape 133"/>
          <p:cNvSpPr/>
          <p:nvPr/>
        </p:nvSpPr>
        <p:spPr>
          <a:xfrm>
            <a:off x="1090885" y="8979280"/>
            <a:ext cx="3543150" cy="6408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1753564" y="147400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411479">
              <a:spcBef>
                <a:spcPts val="1000"/>
              </a:spcBef>
              <a:defRPr sz="1800"/>
            </a:pP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sz="594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sz="594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</a:p>
        </p:txBody>
      </p:sp>
      <p:pic>
        <p:nvPicPr>
          <p:cNvPr id="140" name="スクリーンショット 2014-04-10 2.58.4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3" y="3800362"/>
            <a:ext cx="5081490" cy="564823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6994007" y="1514442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IMG_492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428" y="3970210"/>
            <a:ext cx="7306579" cy="54799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3). Control LED light from Scratch</a:t>
            </a:r>
          </a:p>
        </p:txBody>
      </p:sp>
      <p:pic>
        <p:nvPicPr>
          <p:cNvPr id="147" name="IMG_49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242" y="1681613"/>
            <a:ext cx="6715023" cy="503626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807690" y="6939812"/>
            <a:ext cx="11389420" cy="2912601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1. Close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window.</a:t>
            </a:r>
          </a:p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2. Open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Scratch GPIO4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  </a:t>
            </a:r>
          </a:p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3. File -&gt; Open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blink11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4. Click the green flag.</a:t>
            </a:r>
          </a:p>
        </p:txBody>
      </p:sp>
      <p:pic>
        <p:nvPicPr>
          <p:cNvPr id="149" name="スクリーンショット 2014-04-10 3.01.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3556" y="7259462"/>
            <a:ext cx="36322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Screen Shot 2014-04-22 at 18.40.4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189" y="1723778"/>
            <a:ext cx="4764025" cy="491383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7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9700" b="1"/>
              <a:t>Note for Instructors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952499" y="2560224"/>
            <a:ext cx="11099802" cy="6693227"/>
          </a:xfrm>
          <a:prstGeom prst="rect">
            <a:avLst/>
          </a:prstGeom>
        </p:spPr>
        <p:txBody>
          <a:bodyPr/>
          <a:lstStyle/>
          <a:p>
            <a:pPr marL="501173" lvl="0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These slides were used in the 1.5 hour workshop,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held at Yokohama International School.</a:t>
            </a:r>
          </a:p>
          <a:p>
            <a:pPr marL="501173" lvl="0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If you’d like to have this workshop, you will need to prepare the following things/software:</a:t>
            </a:r>
          </a:p>
          <a:p>
            <a:pPr marL="1344612" lvl="1" indent="-715962" defTabSz="578358">
              <a:spcBef>
                <a:spcPts val="900"/>
              </a:spcBef>
              <a:buSzPct val="100000"/>
              <a:buAutoNum type="arabicPeriod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Get a Raspberry Pi and stuffs to boot it: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Display, keyboard, mouse, cables, etc.</a:t>
            </a:r>
          </a:p>
          <a:p>
            <a:pPr marL="1344612" lvl="1" indent="-715962" defTabSz="578358">
              <a:spcBef>
                <a:spcPts val="900"/>
              </a:spcBef>
              <a:buSzPct val="100000"/>
              <a:buAutoNum type="arabicPeriod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Download and install Scratch GPIO4.</a:t>
            </a:r>
          </a:p>
          <a:p>
            <a:pPr marL="1344612" lvl="1" indent="-715962" defTabSz="578358">
              <a:spcBef>
                <a:spcPts val="900"/>
              </a:spcBef>
              <a:buSzPct val="100000"/>
              <a:buAutoNum type="arabicPeriod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Buy a breadboard and circuit elements.</a:t>
            </a:r>
          </a:p>
          <a:p>
            <a:pPr marL="0" lvl="0" indent="0" defTabSz="578358">
              <a:spcBef>
                <a:spcPts val="900"/>
              </a:spcBef>
              <a:buSzTx/>
              <a:buNone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* For details, see </a:t>
            </a:r>
            <a:r>
              <a:rPr sz="4059" b="1">
                <a:latin typeface="Times Roman"/>
                <a:ea typeface="Times Roman"/>
                <a:cs typeface="Times Roman"/>
                <a:sym typeface="Times Roman"/>
              </a:rPr>
              <a:t>References</a:t>
            </a: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 on the last slide.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37169" y="2694981"/>
            <a:ext cx="6415926" cy="6862142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1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Create a script that turns on LED light while pressing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Space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on your keyboard.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1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If not pressing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Space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, LED light should be off.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1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Hint: Some block in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Sensing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may be helpful.</a:t>
            </a:r>
          </a:p>
        </p:txBody>
      </p:sp>
      <p:sp>
        <p:nvSpPr>
          <p:cNvPr id="153" name="Shape 153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79475">
              <a:spcBef>
                <a:spcPts val="900"/>
              </a:spcBef>
              <a:defRPr sz="1800"/>
            </a:pP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Hands-on: </a:t>
            </a:r>
            <a:br>
              <a:rPr sz="7221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Light by Space</a:t>
            </a:r>
          </a:p>
        </p:txBody>
      </p:sp>
      <p:pic>
        <p:nvPicPr>
          <p:cNvPr id="154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79475">
              <a:spcBef>
                <a:spcPts val="900"/>
              </a:spcBef>
              <a:defRPr sz="1800"/>
            </a:pP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Hands-on: </a:t>
            </a:r>
            <a:br>
              <a:rPr sz="7221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Light by Space</a:t>
            </a:r>
          </a:p>
        </p:txBody>
      </p:sp>
      <p:pic>
        <p:nvPicPr>
          <p:cNvPr id="157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237169" y="3250673"/>
            <a:ext cx="6415926" cy="918121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1100"/>
              </a:spcBef>
              <a:buSzTx/>
              <a:buNone/>
              <a:defRPr sz="43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300" b="1"/>
              <a:t>Sample Answer:</a:t>
            </a:r>
          </a:p>
        </p:txBody>
      </p:sp>
      <p:pic>
        <p:nvPicPr>
          <p:cNvPr id="159" name="Screen Shot 2014-04-22 at 18.42.2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9949" y="4069582"/>
            <a:ext cx="6157689" cy="475943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spcBef>
                <a:spcPts val="1200"/>
              </a:spcBef>
              <a:defRPr sz="87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700" b="1"/>
              <a:t>Control from 0/1 to 0~1</a:t>
            </a:r>
          </a:p>
        </p:txBody>
      </p:sp>
      <p:pic>
        <p:nvPicPr>
          <p:cNvPr id="162" name="スクリーンショット 2014-04-16 19.48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4424" y="6387512"/>
            <a:ext cx="4049854" cy="226631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63" name="Screen Shot 2014-04-18 at 19.46.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336" y="2102778"/>
            <a:ext cx="4260031" cy="389488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64" name="Shape 164"/>
          <p:cNvSpPr/>
          <p:nvPr/>
        </p:nvSpPr>
        <p:spPr>
          <a:xfrm>
            <a:off x="163645" y="1834903"/>
            <a:ext cx="8190589" cy="75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spcBef>
                <a:spcPts val="4000"/>
              </a:spcBef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Let’s control brightness of LED light by using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Variables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(orange block).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Go to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Variables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 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Make a variable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Name it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OK.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Double click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Power11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appeared at the top left in the stage.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Change the number by dragging the slider next of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65" name="ss_variables_defaul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8896" y="9043671"/>
            <a:ext cx="2162409" cy="51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s_variables_slid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06321" y="9009740"/>
            <a:ext cx="2162409" cy="72080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9488813" y="9051084"/>
            <a:ext cx="1270001" cy="511116"/>
          </a:xfrm>
          <a:prstGeom prst="rightArrow">
            <a:avLst>
              <a:gd name="adj1" fmla="val 32000"/>
              <a:gd name="adj2" fmla="val 95986"/>
            </a:avLst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01752">
              <a:spcBef>
                <a:spcPts val="700"/>
              </a:spcBef>
              <a:defRPr sz="1800"/>
            </a:pP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Final Hands-on: </a:t>
            </a:r>
            <a:br>
              <a:rPr sz="5742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Closer to edges, Brighter the light</a:t>
            </a:r>
          </a:p>
        </p:txBody>
      </p:sp>
      <p:sp>
        <p:nvSpPr>
          <p:cNvPr id="170" name="Shape 170"/>
          <p:cNvSpPr/>
          <p:nvPr/>
        </p:nvSpPr>
        <p:spPr>
          <a:xfrm>
            <a:off x="65807" y="3325286"/>
            <a:ext cx="720791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When a cat moves to right/left and it’s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closer to edges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change the LED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light brighter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Hint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: You may need to know the position of Cat by using some block(s) in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Motion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71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1" cy="10119059"/>
          </a:xfrm>
          <a:prstGeom prst="rect">
            <a:avLst/>
          </a:prstGeom>
        </p:spPr>
      </p:pic>
      <p:pic>
        <p:nvPicPr>
          <p:cNvPr id="172" name="図 17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3" name="図 17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4" name="図 173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sp>
        <p:nvSpPr>
          <p:cNvPr id="176" name="Shape 176"/>
          <p:cNvSpPr/>
          <p:nvPr/>
        </p:nvSpPr>
        <p:spPr>
          <a:xfrm>
            <a:off x="7354269" y="4462068"/>
            <a:ext cx="501314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Closer to the side edges,</a:t>
            </a:r>
          </a:p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then brighter the light.</a:t>
            </a:r>
          </a:p>
        </p:txBody>
      </p:sp>
      <p:pic>
        <p:nvPicPr>
          <p:cNvPr id="177" name="図 176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4">
            <a:off x="9442428" y="6045846"/>
            <a:ext cx="2362263" cy="5635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01752">
              <a:spcBef>
                <a:spcPts val="700"/>
              </a:spcBef>
              <a:defRPr sz="1800"/>
            </a:pP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Final Hands-on: </a:t>
            </a:r>
            <a:br>
              <a:rPr sz="5742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Closer to edges, Brighter the light</a:t>
            </a:r>
          </a:p>
        </p:txBody>
      </p:sp>
      <p:pic>
        <p:nvPicPr>
          <p:cNvPr id="181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1" cy="10119059"/>
          </a:xfrm>
          <a:prstGeom prst="rect">
            <a:avLst/>
          </a:prstGeom>
        </p:spPr>
      </p:pic>
      <p:pic>
        <p:nvPicPr>
          <p:cNvPr id="182" name="図 18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3" name="図 18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4" name="図 183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sp>
        <p:nvSpPr>
          <p:cNvPr id="186" name="Shape 186"/>
          <p:cNvSpPr/>
          <p:nvPr/>
        </p:nvSpPr>
        <p:spPr>
          <a:xfrm>
            <a:off x="7354269" y="4462068"/>
            <a:ext cx="501314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Closer to the side edges,</a:t>
            </a:r>
          </a:p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then brighter the light.</a:t>
            </a:r>
          </a:p>
        </p:txBody>
      </p:sp>
      <p:pic>
        <p:nvPicPr>
          <p:cNvPr id="187" name="図 186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4">
            <a:off x="9442428" y="6045846"/>
            <a:ext cx="2362263" cy="563574"/>
          </a:xfrm>
          <a:prstGeom prst="rect">
            <a:avLst/>
          </a:prstGeom>
        </p:spPr>
      </p:pic>
      <p:pic>
        <p:nvPicPr>
          <p:cNvPr id="189" name="Screen Shot 2014-04-18 at 20.14.2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1173" y="4331213"/>
            <a:ext cx="6097179" cy="483670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xfrm>
            <a:off x="579168" y="3521352"/>
            <a:ext cx="4159071" cy="918121"/>
          </a:xfrm>
          <a:prstGeom prst="rect">
            <a:avLst/>
          </a:prstGeom>
        </p:spPr>
        <p:txBody>
          <a:bodyPr anchor="t"/>
          <a:lstStyle>
            <a:lvl1pPr marL="0" indent="0" defTabSz="452627">
              <a:spcBef>
                <a:spcPts val="0"/>
              </a:spcBef>
              <a:buSzTx/>
              <a:buNone/>
              <a:defRPr sz="4554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554" b="1"/>
              <a:t>Sample Answer: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93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9398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02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200" b="1"/>
              <a:t>Summary</a:t>
            </a:r>
          </a:p>
        </p:txBody>
      </p:sp>
      <p:sp>
        <p:nvSpPr>
          <p:cNvPr id="195" name="Shape 195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sz="42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199" name="Shape 199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sz="3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201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1976" y="5225494"/>
            <a:ext cx="6001244" cy="468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476464" y="217023"/>
            <a:ext cx="12051872" cy="2159001"/>
          </a:xfrm>
          <a:prstGeom prst="rect">
            <a:avLst/>
          </a:prstGeom>
        </p:spPr>
        <p:txBody>
          <a:bodyPr/>
          <a:lstStyle>
            <a:lvl1pPr algn="l" defTabSz="338327">
              <a:lnSpc>
                <a:spcPct val="90000"/>
              </a:lnSpc>
              <a:spcBef>
                <a:spcPts val="800"/>
              </a:spcBef>
              <a:defRPr sz="6808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6808"/>
              <a:t>For further topics, you can replace LED light with something like: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xfrm>
            <a:off x="1602052" y="2505835"/>
            <a:ext cx="13497653" cy="6286501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 b="1">
                <a:latin typeface="Times Roman"/>
                <a:ea typeface="Times Roman"/>
                <a:cs typeface="Times Roman"/>
                <a:sym typeface="Times Roman"/>
              </a:rPr>
              <a:t>Piezoelectric Loudspeaker</a:t>
            </a:r>
            <a:br>
              <a:rPr sz="37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Arial"/>
                <a:ea typeface="Arial"/>
                <a:cs typeface="Arial"/>
                <a:sym typeface="Arial"/>
              </a:rPr>
              <a:t>to control sounds:</a:t>
            </a:r>
            <a:r>
              <a:rPr sz="3700"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sz="3700">
                <a:latin typeface="Trebuchet MS"/>
                <a:ea typeface="Trebuchet MS"/>
                <a:cs typeface="Trebuchet MS"/>
                <a:sym typeface="Trebuchet MS"/>
              </a:rPr>
            </a:b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 b="1">
                <a:latin typeface="Times Roman"/>
                <a:ea typeface="Times Roman"/>
                <a:cs typeface="Times Roman"/>
                <a:sym typeface="Times Roman"/>
              </a:rPr>
              <a:t>Vibrating Motor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to vibrate something: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</a:t>
            </a:r>
          </a:p>
        </p:txBody>
      </p:sp>
      <p:pic>
        <p:nvPicPr>
          <p:cNvPr id="20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09" y="5766133"/>
            <a:ext cx="5178024" cy="38835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0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8877" y="2416549"/>
            <a:ext cx="4048938" cy="3036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/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212" name="Shape 212"/>
          <p:cNvSpPr/>
          <p:nvPr/>
        </p:nvSpPr>
        <p:spPr>
          <a:xfrm>
            <a:off x="8041127" y="7495968"/>
            <a:ext cx="4803786" cy="2017430"/>
          </a:xfrm>
          <a:prstGeom prst="roundRect">
            <a:avLst>
              <a:gd name="adj" fmla="val 11367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800" b="1"/>
              <a:t>References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7149737"/>
          </a:xfrm>
          <a:prstGeom prst="rect">
            <a:avLst/>
          </a:prstGeom>
        </p:spPr>
        <p:txBody>
          <a:bodyPr anchor="t"/>
          <a:lstStyle/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Piではじめる どきどきプログラミング (はじめるプログラミング シリーズ) [単行本] 阿部 和広 (著, 監修), 石原 淳也 (著), 塩野 禎隆 (著):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2"/>
              </a:rPr>
              <a:t>http://www.amazon.co.jp/Raspberry-Piではじめる-どきどきプログラミング-はじめるプログラミング-シリーズ/dp/4822297314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PEG (Programming Education Gathering):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http://pegpeg.jp/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</a:p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Scratch GPIO version 4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http://cymplecy.wordpress.com/2013/04/22/scratch-gpio-version-2-introduction-for-beginners/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English)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 - Wikipedia: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http://en.wikipedia.org/wiki/Raspberry_Pi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2014-03-18 09.48.19-1-filter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39" y="607"/>
            <a:ext cx="13056916" cy="975238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43484">
              <a:spcBef>
                <a:spcPts val="1100"/>
              </a:spcBef>
              <a:defRPr sz="640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2">
                <a:solidFill>
                  <a:srgbClr val="FFFFFF"/>
                </a:solidFill>
              </a:rPr>
              <a:t>Hands-on: Let’s set up Raspberry Pi!</a:t>
            </a:r>
          </a:p>
        </p:txBody>
      </p:sp>
      <p:sp>
        <p:nvSpPr>
          <p:cNvPr id="43" name="Shape 43"/>
          <p:cNvSpPr/>
          <p:nvPr/>
        </p:nvSpPr>
        <p:spPr>
          <a:xfrm>
            <a:off x="3808724" y="8976021"/>
            <a:ext cx="6043472" cy="57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700"/>
            </a:lvl1pPr>
          </a:lstStyle>
          <a:p>
            <a:pPr lvl="0">
              <a:defRPr sz="1800"/>
            </a:pPr>
            <a:r>
              <a:rPr sz="2700"/>
              <a:t>3. USB Keyboard &amp; USB Mouse</a:t>
            </a:r>
          </a:p>
        </p:txBody>
      </p:sp>
      <p:sp>
        <p:nvSpPr>
          <p:cNvPr id="44" name="Shape 44"/>
          <p:cNvSpPr/>
          <p:nvPr/>
        </p:nvSpPr>
        <p:spPr>
          <a:xfrm>
            <a:off x="8877628" y="5897813"/>
            <a:ext cx="2992150" cy="1166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700"/>
              <a:t>2. Raspberry Pi</a:t>
            </a:r>
          </a:p>
          <a:p>
            <a:pPr lvl="0">
              <a:defRPr sz="1800"/>
            </a:pPr>
            <a:r>
              <a:rPr sz="2700"/>
              <a:t>(Type-B)</a:t>
            </a:r>
          </a:p>
        </p:txBody>
      </p:sp>
      <p:sp>
        <p:nvSpPr>
          <p:cNvPr id="45" name="Shape 45"/>
          <p:cNvSpPr/>
          <p:nvPr/>
        </p:nvSpPr>
        <p:spPr>
          <a:xfrm>
            <a:off x="1207071" y="3842291"/>
            <a:ext cx="3554599" cy="574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1. HDMI Display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2014-04-22 08.14.52-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329" y="-11547"/>
            <a:ext cx="13089458" cy="9776694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41345" y="7395348"/>
            <a:ext cx="5555885" cy="2203781"/>
          </a:xfrm>
          <a:prstGeom prst="roundRect">
            <a:avLst>
              <a:gd name="adj" fmla="val 1267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3163" y="5480965"/>
            <a:ext cx="2160970" cy="1773116"/>
          </a:xfrm>
          <a:prstGeom prst="wedgeEllipseCallout">
            <a:avLst>
              <a:gd name="adj1" fmla="val 48161"/>
              <a:gd name="adj2" fmla="val -82260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 USBs</a:t>
            </a:r>
            <a:b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for keyboard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&amp; mouse</a:t>
            </a:r>
          </a:p>
        </p:txBody>
      </p:sp>
      <p:sp>
        <p:nvSpPr>
          <p:cNvPr id="50" name="Shape 50"/>
          <p:cNvSpPr/>
          <p:nvPr/>
        </p:nvSpPr>
        <p:spPr>
          <a:xfrm>
            <a:off x="302577" y="76292"/>
            <a:ext cx="2557821" cy="1958577"/>
          </a:xfrm>
          <a:prstGeom prst="wedgeEllipseCallout">
            <a:avLst>
              <a:gd name="adj1" fmla="val 56807"/>
              <a:gd name="adj2" fmla="val 62584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Ethernet</a:t>
            </a:r>
          </a:p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access Web (option)</a:t>
            </a:r>
          </a:p>
        </p:txBody>
      </p:sp>
      <p:sp>
        <p:nvSpPr>
          <p:cNvPr id="51" name="Shape 51"/>
          <p:cNvSpPr/>
          <p:nvPr/>
        </p:nvSpPr>
        <p:spPr>
          <a:xfrm>
            <a:off x="7565402" y="53460"/>
            <a:ext cx="3041101" cy="1572533"/>
          </a:xfrm>
          <a:prstGeom prst="wedgeEllipseCallout">
            <a:avLst>
              <a:gd name="adj1" fmla="val -60340"/>
              <a:gd name="adj2" fmla="val 115484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HDMI</a:t>
            </a:r>
          </a:p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display</a:t>
            </a:r>
          </a:p>
        </p:txBody>
      </p:sp>
      <p:sp>
        <p:nvSpPr>
          <p:cNvPr id="52" name="Shape 52"/>
          <p:cNvSpPr/>
          <p:nvPr/>
        </p:nvSpPr>
        <p:spPr>
          <a:xfrm>
            <a:off x="10572510" y="1031922"/>
            <a:ext cx="2306321" cy="1576987"/>
          </a:xfrm>
          <a:prstGeom prst="wedgeEllipseCallout">
            <a:avLst>
              <a:gd name="adj1" fmla="val -60755"/>
              <a:gd name="adj2" fmla="val 76983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USB Mini</a:t>
            </a: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power</a:t>
            </a:r>
          </a:p>
        </p:txBody>
      </p:sp>
      <p:sp>
        <p:nvSpPr>
          <p:cNvPr id="53" name="Shape 53"/>
          <p:cNvSpPr/>
          <p:nvPr/>
        </p:nvSpPr>
        <p:spPr>
          <a:xfrm>
            <a:off x="5832259" y="7512325"/>
            <a:ext cx="2853909" cy="1154034"/>
          </a:xfrm>
          <a:prstGeom prst="wedgeEllipseCallout">
            <a:avLst>
              <a:gd name="adj1" fmla="val 59742"/>
              <a:gd name="adj2" fmla="val -117619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Pins for prototyping</a:t>
            </a:r>
          </a:p>
        </p:txBody>
      </p:sp>
      <p:sp>
        <p:nvSpPr>
          <p:cNvPr id="54" name="Shape 54"/>
          <p:cNvSpPr/>
          <p:nvPr/>
        </p:nvSpPr>
        <p:spPr>
          <a:xfrm>
            <a:off x="10140046" y="7171046"/>
            <a:ext cx="2854094" cy="1723317"/>
          </a:xfrm>
          <a:prstGeom prst="wedgeEllipseCallout">
            <a:avLst>
              <a:gd name="adj1" fmla="val 21081"/>
              <a:gd name="adj2" fmla="val -122116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SD Card (on the back) to boot </a:t>
            </a:r>
          </a:p>
        </p:txBody>
      </p:sp>
      <p:sp>
        <p:nvSpPr>
          <p:cNvPr id="55" name="Shape 55"/>
          <p:cNvSpPr/>
          <p:nvPr/>
        </p:nvSpPr>
        <p:spPr>
          <a:xfrm>
            <a:off x="242711" y="7324672"/>
            <a:ext cx="5353152" cy="234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393192">
              <a:spcBef>
                <a:spcPts val="1000"/>
              </a:spcBef>
              <a:defRPr sz="5762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762" b="1">
                <a:solidFill>
                  <a:srgbClr val="FFFFFF"/>
                </a:solidFill>
              </a:rPr>
              <a:t>Ports we’ll use in this workshop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8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02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200" b="1"/>
              <a:t>Summary</a:t>
            </a:r>
          </a:p>
        </p:txBody>
      </p:sp>
      <p:sp>
        <p:nvSpPr>
          <p:cNvPr id="60" name="Shape 60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sz="41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64" name="Shape 64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55714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sz="37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 animBg="1" advAuto="0"/>
      <p:bldP spid="64" grpId="2" animBg="1" advAuto="0"/>
      <p:bldP spid="65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6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55" y="-7632"/>
            <a:ext cx="13004801" cy="9986055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306278" y="8620811"/>
            <a:ext cx="12273730" cy="1207286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3229" y="8647327"/>
            <a:ext cx="12179828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Making a program with Scratch is really easy.</a:t>
            </a:r>
            <a:b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You can run Scratch by double-clicking this icon on Desktop:</a:t>
            </a:r>
          </a:p>
        </p:txBody>
      </p:sp>
      <p:pic>
        <p:nvPicPr>
          <p:cNvPr id="71" name="スクリーンショット 2014-04-10 2.39.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0119" y="8678354"/>
            <a:ext cx="1040396" cy="105554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sz="8526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526" b="1"/>
              <a:t>Hands-on: Walking Cat</a:t>
            </a:r>
          </a:p>
        </p:txBody>
      </p:sp>
      <p:pic>
        <p:nvPicPr>
          <p:cNvPr id="74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66287" y="1485831"/>
            <a:ext cx="10272226" cy="83016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creen Shot 2014-04-16 at 17.14.4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924468"/>
            <a:ext cx="13004801" cy="647021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77" name="Shape 77"/>
          <p:cNvSpPr/>
          <p:nvPr/>
        </p:nvSpPr>
        <p:spPr>
          <a:xfrm>
            <a:off x="429602" y="8745008"/>
            <a:ext cx="12145595" cy="62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100"/>
              <a:t>This is one of answers that makes a cat walk.</a:t>
            </a:r>
          </a:p>
        </p:txBody>
      </p:sp>
      <p:sp>
        <p:nvSpPr>
          <p:cNvPr id="78" name="Shape 78"/>
          <p:cNvSpPr/>
          <p:nvPr/>
        </p:nvSpPr>
        <p:spPr>
          <a:xfrm>
            <a:off x="651933" y="3496733"/>
            <a:ext cx="2768865" cy="2876088"/>
          </a:xfrm>
          <a:prstGeom prst="roundRect">
            <a:avLst>
              <a:gd name="adj" fmla="val 15000"/>
            </a:avLst>
          </a:prstGeom>
          <a:ln w="1397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C82506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 flipV="1">
            <a:off x="2397654" y="6455701"/>
            <a:ext cx="1375503" cy="2313892"/>
          </a:xfrm>
          <a:prstGeom prst="line">
            <a:avLst/>
          </a:prstGeom>
          <a:ln w="1651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09698" y="2021590"/>
            <a:ext cx="7917349" cy="6398510"/>
          </a:xfrm>
          <a:prstGeom prst="rect">
            <a:avLst/>
          </a:prstGeom>
        </p:spPr>
      </p:pic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sz="8526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526" b="1"/>
              <a:t>Hands-on: Walking Cat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Whack a Cat</a:t>
            </a:r>
          </a:p>
        </p:txBody>
      </p:sp>
      <p:pic>
        <p:nvPicPr>
          <p:cNvPr id="84" name="whack_a_cat_dem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680" y="1996019"/>
            <a:ext cx="9041440" cy="73739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Macintosh PowerPoint</Application>
  <PresentationFormat>ユーザー設定</PresentationFormat>
  <Paragraphs>113</Paragraphs>
  <Slides>28</Slides>
  <Notes>0</Notes>
  <HiddenSlides>0</HiddenSlides>
  <MMClips>8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29" baseType="lpstr">
      <vt:lpstr>White</vt:lpstr>
      <vt:lpstr>Scratch + Raspberry Pi Workshop: Control LED Lights by Programming</vt:lpstr>
      <vt:lpstr>Note for Instructors</vt:lpstr>
      <vt:lpstr>Hands-on: Let’s set up Raspberry Pi!</vt:lpstr>
      <vt:lpstr>PowerPoint プレゼンテーション</vt:lpstr>
      <vt:lpstr>Summary</vt:lpstr>
      <vt:lpstr>PowerPoint プレゼンテーション</vt:lpstr>
      <vt:lpstr>Hands-on: Walking Cat</vt:lpstr>
      <vt:lpstr>Hands-on: Walking Cat</vt:lpstr>
      <vt:lpstr>Other Sample: Whack a Cat</vt:lpstr>
      <vt:lpstr>Other Sample: Escape from Cat</vt:lpstr>
      <vt:lpstr>Summary</vt:lpstr>
      <vt:lpstr>LED: Light Emitting Diode</vt:lpstr>
      <vt:lpstr>Breadboard</vt:lpstr>
      <vt:lpstr>Jumper Wire</vt:lpstr>
      <vt:lpstr>Resistor</vt:lpstr>
      <vt:lpstr>Hands-on: Control LED w/ RP </vt:lpstr>
      <vt:lpstr>1). Build a LED circuit on a breadboard</vt:lpstr>
      <vt:lpstr>2). Connect it to Raspberry Pi’s GPIO</vt:lpstr>
      <vt:lpstr>3). Control LED light from Scratch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Summary</vt:lpstr>
      <vt:lpstr>For further topics, you can replace LED light with something like:</vt:lpstr>
      <vt:lpstr>Scratch + Raspberry Pi Workshop: Control LED Lights by Programming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+ Raspberry Pi Workshop: Control LED Lights by Programming</dc:title>
  <cp:lastModifiedBy>YASUKAWA Yohei</cp:lastModifiedBy>
  <cp:revision>1</cp:revision>
  <dcterms:modified xsi:type="dcterms:W3CDTF">2014-04-22T10:10:53Z</dcterms:modified>
</cp:coreProperties>
</file>